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6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16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198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art_full.jpg"/>
          <p:cNvPicPr>
            <a:picLocks noChangeAspect="1"/>
          </p:cNvPicPr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0" y="1188720"/>
            <a:ext cx="9144000" cy="646480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41718"/>
          </a:solidFill>
          <a:ln w="12700">
            <a:solidFill>
              <a:srgbClr val="14171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5" name="Image 2" descr="a/logo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910" y="86868"/>
            <a:ext cx="2651760" cy="73152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3017520" y="905773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B8BE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 Contracting Pty Ltd T/A Jakarli Group Services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572000" y="155448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DEFENCE CAPABILITY</a:t>
            </a:r>
            <a:endParaRPr lang="en-US" sz="2200" dirty="0"/>
          </a:p>
          <a:p>
            <a:pPr marL="0" indent="0" algn="r">
              <a:buNone/>
            </a:pPr>
            <a:r>
              <a:rPr lang="en-US" sz="1000" b="1" kern="0" spc="200" dirty="0">
                <a:solidFill>
                  <a:srgbClr val="EE8A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 CHART  ·  2026</a:t>
            </a:r>
            <a:endParaRPr lang="en-US" sz="2200" dirty="0"/>
          </a:p>
          <a:p>
            <a:pPr marL="0" indent="0" algn="r">
              <a:buNone/>
            </a:pPr>
            <a:r>
              <a:rPr lang="en-US" sz="900" dirty="0">
                <a:solidFill>
                  <a:srgbClr val="D5DA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Nyamal owned &amp; operated  ·  Majority Indigenous owned</a:t>
            </a:r>
            <a:endParaRPr lang="en-US" sz="2200" dirty="0"/>
          </a:p>
        </p:txBody>
      </p:sp>
      <p:sp>
        <p:nvSpPr>
          <p:cNvPr id="8" name="Shape 3"/>
          <p:cNvSpPr/>
          <p:nvPr/>
        </p:nvSpPr>
        <p:spPr>
          <a:xfrm>
            <a:off x="274320" y="1325880"/>
            <a:ext cx="4206240" cy="2697480"/>
          </a:xfrm>
          <a:prstGeom prst="roundRect">
            <a:avLst>
              <a:gd name="adj" fmla="val 2712"/>
            </a:avLst>
          </a:prstGeom>
          <a:solidFill>
            <a:srgbClr val="FFFFFF">
              <a:alpha val="94000"/>
            </a:srgbClr>
          </a:solidFill>
          <a:ln w="9525">
            <a:solidFill>
              <a:srgbClr val="DDE3E9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9" name="Shape 4"/>
          <p:cNvSpPr/>
          <p:nvPr/>
        </p:nvSpPr>
        <p:spPr>
          <a:xfrm>
            <a:off x="411480" y="1435608"/>
            <a:ext cx="310896" cy="310896"/>
          </a:xfrm>
          <a:prstGeom prst="ellipse">
            <a:avLst/>
          </a:prstGeom>
          <a:solidFill>
            <a:srgbClr val="0076C7"/>
          </a:solidFill>
          <a:ln w="12700">
            <a:solidFill>
              <a:srgbClr val="0076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" y="1513332"/>
            <a:ext cx="155448" cy="155448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04672" y="14356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CAPABILITY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777239" y="1699576"/>
            <a:ext cx="35661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Civil, transport, plant and mechanical services for Defence bases, ranges and training areas — mobilised from Perth, Bunbury and Port Hedland.</a:t>
            </a:r>
            <a:endParaRPr lang="en-US" sz="850" dirty="0"/>
          </a:p>
        </p:txBody>
      </p:sp>
      <p:sp>
        <p:nvSpPr>
          <p:cNvPr id="13" name="Text 7"/>
          <p:cNvSpPr txBox="1"/>
          <p:nvPr/>
        </p:nvSpPr>
        <p:spPr>
          <a:xfrm>
            <a:off x="429768" y="2081295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85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Defence Base Services </a:t>
            </a:r>
            <a:r>
              <a:rPr lang="en-US" sz="8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ranges &amp; training area management, project management</a:t>
            </a:r>
            <a:endParaRPr lang="en-US" sz="85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85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works </a:t>
            </a:r>
            <a:r>
              <a:rPr lang="en-US" sz="8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earthworks, drainage, cartage, site clearing</a:t>
            </a:r>
            <a:endParaRPr lang="en-US" sz="85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85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services </a:t>
            </a:r>
            <a:r>
              <a:rPr lang="en-US" sz="8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King Vac 11000 vacuum excavation</a:t>
            </a:r>
            <a:endParaRPr lang="en-US" sz="85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85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</a:t>
            </a:r>
            <a:r>
              <a:rPr lang="en-US" sz="8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nationally accredited operator training</a:t>
            </a:r>
            <a:endParaRPr lang="en-US" sz="850" dirty="0"/>
          </a:p>
        </p:txBody>
      </p:sp>
      <p:sp>
        <p:nvSpPr>
          <p:cNvPr id="14" name="Text 8"/>
          <p:cNvSpPr txBox="1"/>
          <p:nvPr/>
        </p:nvSpPr>
        <p:spPr>
          <a:xfrm>
            <a:off x="2468880" y="2126239"/>
            <a:ext cx="1920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85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 haulage </a:t>
            </a:r>
            <a:r>
              <a:rPr lang="en-US" sz="8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over-dimensional, float services, hot shots</a:t>
            </a:r>
            <a:endParaRPr lang="en-US" sz="85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85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Mobilisation </a:t>
            </a:r>
            <a:r>
              <a:rPr lang="en-US" sz="8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demobilisation nationwide</a:t>
            </a:r>
            <a:endParaRPr lang="en-US" sz="85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85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Cartage &amp; recovery </a:t>
            </a:r>
            <a:r>
              <a:rPr lang="en-US" sz="8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nationwide</a:t>
            </a:r>
            <a:endParaRPr lang="en-US" sz="85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85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 </a:t>
            </a:r>
            <a:r>
              <a:rPr lang="en-US" sz="8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heavy diesel asset management &amp; maintenance</a:t>
            </a:r>
            <a:endParaRPr lang="en-US" sz="850" dirty="0"/>
          </a:p>
        </p:txBody>
      </p:sp>
      <p:sp>
        <p:nvSpPr>
          <p:cNvPr id="15" name="Shape 9"/>
          <p:cNvSpPr/>
          <p:nvPr/>
        </p:nvSpPr>
        <p:spPr>
          <a:xfrm>
            <a:off x="411480" y="3429000"/>
            <a:ext cx="3931920" cy="484632"/>
          </a:xfrm>
          <a:prstGeom prst="roundRect">
            <a:avLst>
              <a:gd name="adj" fmla="val 9434"/>
            </a:avLst>
          </a:prstGeom>
          <a:solidFill>
            <a:srgbClr val="EAF3FB"/>
          </a:solidFill>
          <a:ln w="12700">
            <a:solidFill>
              <a:srgbClr val="EAF3F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0"/>
          <p:cNvSpPr txBox="1"/>
          <p:nvPr/>
        </p:nvSpPr>
        <p:spPr>
          <a:xfrm>
            <a:off x="502920" y="3456432"/>
            <a:ext cx="37490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007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DEFENCE VEHICLE &amp; PLANT HIRE, WITH EXPERIENCED OPERATORS  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Rollers · Excavators · Skid Steers · Wheel Loaders · Water Carts · Tip Trucks · Graders · Articulated Haul Trucks · Prime Movers · End &amp; Side Tippers · Conveyor Floor &amp; Float Trailers · Screening Units · Light Vehicles · Portable Green Energy Buildings</a:t>
            </a:r>
            <a:endParaRPr lang="en-US" sz="700" dirty="0"/>
          </a:p>
        </p:txBody>
      </p:sp>
      <p:sp>
        <p:nvSpPr>
          <p:cNvPr id="17" name="Shape 11"/>
          <p:cNvSpPr/>
          <p:nvPr/>
        </p:nvSpPr>
        <p:spPr>
          <a:xfrm>
            <a:off x="4663440" y="1325880"/>
            <a:ext cx="4206240" cy="2103120"/>
          </a:xfrm>
          <a:prstGeom prst="roundRect">
            <a:avLst>
              <a:gd name="adj" fmla="val 3478"/>
            </a:avLst>
          </a:prstGeom>
          <a:solidFill>
            <a:srgbClr val="FFFFFF">
              <a:alpha val="94000"/>
            </a:srgbClr>
          </a:solidFill>
          <a:ln w="9525">
            <a:solidFill>
              <a:srgbClr val="DDE3E9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18" name="Shape 12"/>
          <p:cNvSpPr/>
          <p:nvPr/>
        </p:nvSpPr>
        <p:spPr>
          <a:xfrm>
            <a:off x="4800600" y="1435608"/>
            <a:ext cx="310896" cy="310896"/>
          </a:xfrm>
          <a:prstGeom prst="ellipse">
            <a:avLst/>
          </a:prstGeom>
          <a:solidFill>
            <a:srgbClr val="8DB600"/>
          </a:solidFill>
          <a:ln w="12700">
            <a:solidFill>
              <a:srgbClr val="8DB600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8324" y="1513332"/>
            <a:ext cx="155448" cy="155448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193792" y="14356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INFORMATION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6858000" y="1435608"/>
            <a:ext cx="1874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8DB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at Aug 2026</a:t>
            </a:r>
            <a:endParaRPr lang="en-US" sz="800" dirty="0"/>
          </a:p>
        </p:txBody>
      </p:sp>
      <p:sp>
        <p:nvSpPr>
          <p:cNvPr id="22" name="Shape 15"/>
          <p:cNvSpPr/>
          <p:nvPr/>
        </p:nvSpPr>
        <p:spPr>
          <a:xfrm>
            <a:off x="4800600" y="1828800"/>
            <a:ext cx="914400" cy="566928"/>
          </a:xfrm>
          <a:prstGeom prst="roundRect">
            <a:avLst>
              <a:gd name="adj" fmla="val 8065"/>
            </a:avLst>
          </a:prstGeom>
          <a:solidFill>
            <a:srgbClr val="F2F7E6"/>
          </a:solidFill>
          <a:ln w="12700">
            <a:solidFill>
              <a:srgbClr val="F2F7E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16"/>
          <p:cNvSpPr txBox="1"/>
          <p:nvPr/>
        </p:nvSpPr>
        <p:spPr>
          <a:xfrm>
            <a:off x="4800600" y="18470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$20m</a:t>
            </a:r>
            <a:endParaRPr lang="en-US" sz="16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6B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turnover</a:t>
            </a:r>
            <a:endParaRPr lang="en-US" sz="1600" dirty="0"/>
          </a:p>
        </p:txBody>
      </p:sp>
      <p:sp>
        <p:nvSpPr>
          <p:cNvPr id="24" name="Shape 17"/>
          <p:cNvSpPr/>
          <p:nvPr/>
        </p:nvSpPr>
        <p:spPr>
          <a:xfrm>
            <a:off x="5797296" y="1828800"/>
            <a:ext cx="914400" cy="566928"/>
          </a:xfrm>
          <a:prstGeom prst="roundRect">
            <a:avLst>
              <a:gd name="adj" fmla="val 8065"/>
            </a:avLst>
          </a:prstGeom>
          <a:solidFill>
            <a:srgbClr val="F2F7E6"/>
          </a:solidFill>
          <a:ln w="12700">
            <a:solidFill>
              <a:srgbClr val="F2F7E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5" name="Text 18"/>
          <p:cNvSpPr txBox="1"/>
          <p:nvPr/>
        </p:nvSpPr>
        <p:spPr>
          <a:xfrm>
            <a:off x="5797296" y="18470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6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6B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</a:t>
            </a:r>
            <a:endParaRPr lang="en-US" sz="1600" dirty="0"/>
          </a:p>
        </p:txBody>
      </p:sp>
      <p:sp>
        <p:nvSpPr>
          <p:cNvPr id="26" name="Shape 19"/>
          <p:cNvSpPr/>
          <p:nvPr/>
        </p:nvSpPr>
        <p:spPr>
          <a:xfrm>
            <a:off x="6793992" y="1828800"/>
            <a:ext cx="914400" cy="566928"/>
          </a:xfrm>
          <a:prstGeom prst="roundRect">
            <a:avLst>
              <a:gd name="adj" fmla="val 8065"/>
            </a:avLst>
          </a:prstGeom>
          <a:solidFill>
            <a:srgbClr val="F2F7E6"/>
          </a:solidFill>
          <a:ln w="12700">
            <a:solidFill>
              <a:srgbClr val="F2F7E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7" name="Text 20"/>
          <p:cNvSpPr txBox="1"/>
          <p:nvPr/>
        </p:nvSpPr>
        <p:spPr>
          <a:xfrm>
            <a:off x="6793992" y="18470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</a:t>
            </a:r>
            <a:endParaRPr lang="en-US" sz="13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6B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</a:t>
            </a:r>
            <a:endParaRPr lang="en-US" sz="1300" dirty="0"/>
          </a:p>
        </p:txBody>
      </p:sp>
      <p:sp>
        <p:nvSpPr>
          <p:cNvPr id="28" name="Shape 21"/>
          <p:cNvSpPr/>
          <p:nvPr/>
        </p:nvSpPr>
        <p:spPr>
          <a:xfrm>
            <a:off x="7790688" y="1828800"/>
            <a:ext cx="914400" cy="566928"/>
          </a:xfrm>
          <a:prstGeom prst="roundRect">
            <a:avLst>
              <a:gd name="adj" fmla="val 8065"/>
            </a:avLst>
          </a:prstGeom>
          <a:solidFill>
            <a:srgbClr val="F2F7E6"/>
          </a:solidFill>
          <a:ln w="12700">
            <a:solidFill>
              <a:srgbClr val="F2F7E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9" name="Text 22"/>
          <p:cNvSpPr txBox="1"/>
          <p:nvPr/>
        </p:nvSpPr>
        <p:spPr>
          <a:xfrm>
            <a:off x="7790688" y="18470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600" dirty="0"/>
          </a:p>
          <a:p>
            <a:pPr marL="0" indent="0" algn="ctr">
              <a:buNone/>
            </a:pPr>
            <a:r>
              <a:rPr lang="en-US" sz="700" dirty="0">
                <a:solidFill>
                  <a:srgbClr val="6B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Currently exporting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800600" y="2459736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50" b="1" dirty="0">
                <a:solidFill>
                  <a:srgbClr val="5E7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CERTIFICATIONS &amp; REGISTRATIONS</a:t>
            </a:r>
            <a:endParaRPr lang="en-US" sz="750" dirty="0"/>
          </a:p>
          <a:p>
            <a:pPr marL="0" indent="0">
              <a:buNone/>
            </a:pPr>
            <a:r>
              <a:rPr lang="en-US" sz="75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 · ISO 45001 · ISO 14001 (QCSE)  ·  Main Roads WA HVA Accreditation  ·  FSC Accreditation  ·  DISP membership application initiated  ·  Supply Nation Certified</a:t>
            </a:r>
            <a:endParaRPr lang="en-US" sz="750" dirty="0"/>
          </a:p>
        </p:txBody>
      </p:sp>
      <p:pic>
        <p:nvPicPr>
          <p:cNvPr id="31" name="Image 5" descr="img/ppt/media/image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0600" y="2880360"/>
            <a:ext cx="323776" cy="457200"/>
          </a:xfrm>
          <a:prstGeom prst="rect">
            <a:avLst/>
          </a:prstGeom>
        </p:spPr>
      </p:pic>
      <p:pic>
        <p:nvPicPr>
          <p:cNvPr id="32" name="Image 6" descr="img/ppt/media/image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0901" y="2880360"/>
            <a:ext cx="344245" cy="457200"/>
          </a:xfrm>
          <a:prstGeom prst="rect">
            <a:avLst/>
          </a:prstGeom>
        </p:spPr>
      </p:pic>
      <p:pic>
        <p:nvPicPr>
          <p:cNvPr id="33" name="Image 7" descr="img/ppt/media/image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1670" y="2880360"/>
            <a:ext cx="345090" cy="457200"/>
          </a:xfrm>
          <a:prstGeom prst="rect">
            <a:avLst/>
          </a:prstGeom>
        </p:spPr>
      </p:pic>
      <p:pic>
        <p:nvPicPr>
          <p:cNvPr id="34" name="Image 8" descr="img/ppt/media/image3.jpe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3285" y="2880360"/>
            <a:ext cx="360274" cy="457200"/>
          </a:xfrm>
          <a:prstGeom prst="rect">
            <a:avLst/>
          </a:prstGeom>
        </p:spPr>
      </p:pic>
      <p:pic>
        <p:nvPicPr>
          <p:cNvPr id="35" name="Image 9" descr="img/ppt/media/image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80084" y="2880360"/>
            <a:ext cx="381000" cy="457200"/>
          </a:xfrm>
          <a:prstGeom prst="rect">
            <a:avLst/>
          </a:prstGeom>
        </p:spPr>
      </p:pic>
      <p:pic>
        <p:nvPicPr>
          <p:cNvPr id="36" name="Image 10" descr="img/ppt/media/image6.jpe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87608" y="2880360"/>
            <a:ext cx="460917" cy="457200"/>
          </a:xfrm>
          <a:prstGeom prst="rect">
            <a:avLst/>
          </a:prstGeom>
        </p:spPr>
      </p:pic>
      <p:pic>
        <p:nvPicPr>
          <p:cNvPr id="37" name="Image 11" descr="img/ppt/media/image7.jpe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70797" y="2926080"/>
            <a:ext cx="765976" cy="365760"/>
          </a:xfrm>
          <a:prstGeom prst="rect">
            <a:avLst/>
          </a:prstGeom>
        </p:spPr>
      </p:pic>
      <p:sp>
        <p:nvSpPr>
          <p:cNvPr id="38" name="Shape 24"/>
          <p:cNvSpPr/>
          <p:nvPr/>
        </p:nvSpPr>
        <p:spPr>
          <a:xfrm>
            <a:off x="274320" y="4133088"/>
            <a:ext cx="4206240" cy="2103120"/>
          </a:xfrm>
          <a:prstGeom prst="roundRect">
            <a:avLst>
              <a:gd name="adj" fmla="val 3478"/>
            </a:avLst>
          </a:prstGeom>
          <a:solidFill>
            <a:srgbClr val="FFFFFF">
              <a:alpha val="94000"/>
            </a:srgbClr>
          </a:solidFill>
          <a:ln w="9525">
            <a:solidFill>
              <a:srgbClr val="DDE3E9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39" name="Shape 25"/>
          <p:cNvSpPr/>
          <p:nvPr/>
        </p:nvSpPr>
        <p:spPr>
          <a:xfrm>
            <a:off x="411480" y="4242816"/>
            <a:ext cx="310896" cy="310896"/>
          </a:xfrm>
          <a:prstGeom prst="ellipse">
            <a:avLst/>
          </a:prstGeom>
          <a:solidFill>
            <a:srgbClr val="EE8A1C"/>
          </a:solidFill>
          <a:ln w="12700">
            <a:solidFill>
              <a:srgbClr val="EE8A1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40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9204" y="4320540"/>
            <a:ext cx="155448" cy="155448"/>
          </a:xfrm>
          <a:prstGeom prst="rect">
            <a:avLst/>
          </a:prstGeom>
        </p:spPr>
      </p:pic>
      <p:sp>
        <p:nvSpPr>
          <p:cNvPr id="41" name="Text 26"/>
          <p:cNvSpPr txBox="1"/>
          <p:nvPr/>
        </p:nvSpPr>
        <p:spPr>
          <a:xfrm>
            <a:off x="804672" y="424281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DISCRIMINATORS</a:t>
            </a:r>
            <a:endParaRPr lang="en-US" sz="1200" dirty="0"/>
          </a:p>
        </p:txBody>
      </p:sp>
      <p:sp>
        <p:nvSpPr>
          <p:cNvPr id="42" name="Text 27"/>
          <p:cNvSpPr txBox="1"/>
          <p:nvPr/>
        </p:nvSpPr>
        <p:spPr>
          <a:xfrm>
            <a:off x="411480" y="4545603"/>
            <a:ext cx="3931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78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Majority Indigenous owned </a:t>
            </a:r>
            <a:r>
              <a:rPr lang="en-US" sz="78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Traditional Nyamal owned and operated, dedicated to land-based services</a:t>
            </a:r>
            <a:endParaRPr lang="en-US" sz="78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78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Indigenous employment &amp; training </a:t>
            </a:r>
            <a:r>
              <a:rPr lang="en-US" sz="78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nationally accredited training for every operator, on all plant</a:t>
            </a:r>
            <a:endParaRPr lang="en-US" sz="78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78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communication </a:t>
            </a:r>
            <a:r>
              <a:rPr lang="en-US" sz="78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a dedicated scheduler keeps projects in scope and issues resolved fast</a:t>
            </a:r>
            <a:endParaRPr lang="en-US" sz="780" dirty="0"/>
          </a:p>
          <a:p>
            <a:pPr marL="342900" indent="-342900">
              <a:spcAft>
                <a:spcPts val="250"/>
              </a:spcAft>
              <a:buSzPct val="100000"/>
              <a:buChar char="●"/>
            </a:pPr>
            <a:r>
              <a:rPr lang="en-US" sz="78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you can see </a:t>
            </a:r>
            <a:r>
              <a:rPr lang="en-US" sz="78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our OHS Manager oversees safety via an online system every operator accesses</a:t>
            </a:r>
            <a:endParaRPr lang="en-US" sz="780" dirty="0"/>
          </a:p>
        </p:txBody>
      </p:sp>
      <p:sp>
        <p:nvSpPr>
          <p:cNvPr id="43" name="Shape 28"/>
          <p:cNvSpPr/>
          <p:nvPr/>
        </p:nvSpPr>
        <p:spPr>
          <a:xfrm>
            <a:off x="411480" y="5632704"/>
            <a:ext cx="1097280" cy="512064"/>
          </a:xfrm>
          <a:prstGeom prst="roundRect">
            <a:avLst>
              <a:gd name="adj" fmla="val 8929"/>
            </a:avLst>
          </a:prstGeom>
          <a:solidFill>
            <a:srgbClr val="FDF1E4"/>
          </a:solidFill>
          <a:ln w="12700">
            <a:solidFill>
              <a:srgbClr val="FDF1E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4" name="Text 29"/>
          <p:cNvSpPr txBox="1"/>
          <p:nvPr/>
        </p:nvSpPr>
        <p:spPr>
          <a:xfrm>
            <a:off x="484632" y="5650992"/>
            <a:ext cx="9509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B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CUSTOMERS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FMG · BHP · HIO · CPB · Local Government</a:t>
            </a:r>
            <a:endParaRPr lang="en-US" sz="700" dirty="0"/>
          </a:p>
        </p:txBody>
      </p:sp>
      <p:sp>
        <p:nvSpPr>
          <p:cNvPr id="45" name="Shape 30"/>
          <p:cNvSpPr/>
          <p:nvPr/>
        </p:nvSpPr>
        <p:spPr>
          <a:xfrm>
            <a:off x="1572768" y="5632704"/>
            <a:ext cx="1097280" cy="512064"/>
          </a:xfrm>
          <a:prstGeom prst="roundRect">
            <a:avLst>
              <a:gd name="adj" fmla="val 8929"/>
            </a:avLst>
          </a:prstGeom>
          <a:solidFill>
            <a:srgbClr val="FDF1E4"/>
          </a:solidFill>
          <a:ln w="12700">
            <a:solidFill>
              <a:srgbClr val="FDF1E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6" name="Text 31"/>
          <p:cNvSpPr txBox="1"/>
          <p:nvPr/>
        </p:nvSpPr>
        <p:spPr>
          <a:xfrm>
            <a:off x="1645920" y="5650992"/>
            <a:ext cx="9509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B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PARTNERS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JV with Consolidated Group &amp; Consolidated Transport Services</a:t>
            </a:r>
            <a:endParaRPr lang="en-US" sz="700" dirty="0"/>
          </a:p>
        </p:txBody>
      </p:sp>
      <p:sp>
        <p:nvSpPr>
          <p:cNvPr id="47" name="Shape 32"/>
          <p:cNvSpPr/>
          <p:nvPr/>
        </p:nvSpPr>
        <p:spPr>
          <a:xfrm>
            <a:off x="2734056" y="5632704"/>
            <a:ext cx="1609344" cy="512064"/>
          </a:xfrm>
          <a:prstGeom prst="roundRect">
            <a:avLst>
              <a:gd name="adj" fmla="val 8929"/>
            </a:avLst>
          </a:prstGeom>
          <a:solidFill>
            <a:srgbClr val="FDF1E4"/>
          </a:solidFill>
          <a:ln w="12700">
            <a:solidFill>
              <a:srgbClr val="FDF1E4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8" name="Text 33"/>
          <p:cNvSpPr txBox="1"/>
          <p:nvPr/>
        </p:nvSpPr>
        <p:spPr>
          <a:xfrm>
            <a:off x="2807208" y="5650992"/>
            <a:ext cx="1463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B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ODIS Mentor · Rockingham Chamber of Commerce · CCFWA · VET Alumni · ICN · WALGA Preferred Supplier</a:t>
            </a:r>
            <a:endParaRPr lang="en-US" sz="700" dirty="0"/>
          </a:p>
        </p:txBody>
      </p:sp>
      <p:sp>
        <p:nvSpPr>
          <p:cNvPr id="49" name="Shape 34"/>
          <p:cNvSpPr/>
          <p:nvPr/>
        </p:nvSpPr>
        <p:spPr>
          <a:xfrm>
            <a:off x="4663440" y="3538728"/>
            <a:ext cx="4206240" cy="2697480"/>
          </a:xfrm>
          <a:prstGeom prst="roundRect">
            <a:avLst>
              <a:gd name="adj" fmla="val 2712"/>
            </a:avLst>
          </a:prstGeom>
          <a:solidFill>
            <a:srgbClr val="FFFFFF">
              <a:alpha val="94000"/>
            </a:srgbClr>
          </a:solidFill>
          <a:ln w="9525">
            <a:solidFill>
              <a:srgbClr val="DDE3E9"/>
            </a:solidFill>
            <a:prstDash val="solid"/>
          </a:ln>
          <a:effectLst>
            <a:outerShdw blurRad="50800" dist="1905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50" name="Shape 35"/>
          <p:cNvSpPr/>
          <p:nvPr/>
        </p:nvSpPr>
        <p:spPr>
          <a:xfrm>
            <a:off x="4800600" y="3648456"/>
            <a:ext cx="310896" cy="310896"/>
          </a:xfrm>
          <a:prstGeom prst="ellipse">
            <a:avLst/>
          </a:prstGeom>
          <a:solidFill>
            <a:srgbClr val="1F2327"/>
          </a:solidFill>
          <a:ln w="12700">
            <a:solidFill>
              <a:srgbClr val="1F232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51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78324" y="3726180"/>
            <a:ext cx="155448" cy="155448"/>
          </a:xfrm>
          <a:prstGeom prst="rect">
            <a:avLst/>
          </a:prstGeom>
        </p:spPr>
      </p:pic>
      <p:sp>
        <p:nvSpPr>
          <p:cNvPr id="52" name="Text 36"/>
          <p:cNvSpPr txBox="1"/>
          <p:nvPr/>
        </p:nvSpPr>
        <p:spPr>
          <a:xfrm>
            <a:off x="5193792" y="364845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AWARDS &amp; RECOGNITION</a:t>
            </a:r>
            <a:endParaRPr lang="en-US" sz="1200" dirty="0"/>
          </a:p>
        </p:txBody>
      </p:sp>
      <p:sp>
        <p:nvSpPr>
          <p:cNvPr id="53" name="Text 37"/>
          <p:cNvSpPr txBox="1"/>
          <p:nvPr/>
        </p:nvSpPr>
        <p:spPr>
          <a:xfrm>
            <a:off x="6858000" y="3648456"/>
            <a:ext cx="1874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1F23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WINS · 2021–2025</a:t>
            </a:r>
            <a:endParaRPr lang="en-US" sz="800" dirty="0"/>
          </a:p>
        </p:txBody>
      </p:sp>
      <p:sp>
        <p:nvSpPr>
          <p:cNvPr id="54" name="Text 38"/>
          <p:cNvSpPr txBox="1"/>
          <p:nvPr/>
        </p:nvSpPr>
        <p:spPr>
          <a:xfrm>
            <a:off x="5193792" y="3922776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i="1" dirty="0">
                <a:solidFill>
                  <a:srgbClr val="6B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Consolidated Group of Companies (CG · CTS · JG)</a:t>
            </a:r>
            <a:endParaRPr lang="en-US" sz="700" dirty="0"/>
          </a:p>
        </p:txBody>
      </p:sp>
      <p:sp>
        <p:nvSpPr>
          <p:cNvPr id="55" name="Shape 39"/>
          <p:cNvSpPr/>
          <p:nvPr/>
        </p:nvSpPr>
        <p:spPr>
          <a:xfrm>
            <a:off x="4800600" y="4160520"/>
            <a:ext cx="457200" cy="201168"/>
          </a:xfrm>
          <a:prstGeom prst="roundRect">
            <a:avLst>
              <a:gd name="adj" fmla="val 18182"/>
            </a:avLst>
          </a:prstGeom>
          <a:solidFill>
            <a:srgbClr val="EE8A1C"/>
          </a:solidFill>
          <a:ln w="12700">
            <a:solidFill>
              <a:srgbClr val="EE8A1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6" name="Text 40"/>
          <p:cNvSpPr txBox="1"/>
          <p:nvPr/>
        </p:nvSpPr>
        <p:spPr>
          <a:xfrm>
            <a:off x="4800600" y="416052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850" dirty="0"/>
          </a:p>
        </p:txBody>
      </p:sp>
      <p:sp>
        <p:nvSpPr>
          <p:cNvPr id="57" name="Text 41"/>
          <p:cNvSpPr txBox="1"/>
          <p:nvPr/>
        </p:nvSpPr>
        <p:spPr>
          <a:xfrm>
            <a:off x="5349240" y="4142232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3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 Training Awards – Small Employer of the Year (Winner) · Rockingham Chamber of Commerce – Service Excellence in an Industrial Business (Winner) · Business News 40under40 – Theo Tsorvas · CCFWA finalist – Training Employer, Indigenous Enterprise</a:t>
            </a:r>
            <a:endParaRPr lang="en-US" sz="730" dirty="0"/>
          </a:p>
        </p:txBody>
      </p:sp>
      <p:sp>
        <p:nvSpPr>
          <p:cNvPr id="58" name="Shape 42"/>
          <p:cNvSpPr/>
          <p:nvPr/>
        </p:nvSpPr>
        <p:spPr>
          <a:xfrm>
            <a:off x="4800600" y="4663440"/>
            <a:ext cx="457200" cy="201168"/>
          </a:xfrm>
          <a:prstGeom prst="roundRect">
            <a:avLst>
              <a:gd name="adj" fmla="val 18182"/>
            </a:avLst>
          </a:prstGeom>
          <a:solidFill>
            <a:srgbClr val="6B7178"/>
          </a:solidFill>
          <a:ln w="12700">
            <a:solidFill>
              <a:srgbClr val="6B71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9" name="Text 43"/>
          <p:cNvSpPr txBox="1"/>
          <p:nvPr/>
        </p:nvSpPr>
        <p:spPr>
          <a:xfrm>
            <a:off x="4800600" y="466344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850" dirty="0"/>
          </a:p>
        </p:txBody>
      </p:sp>
      <p:sp>
        <p:nvSpPr>
          <p:cNvPr id="60" name="Text 44"/>
          <p:cNvSpPr txBox="1"/>
          <p:nvPr/>
        </p:nvSpPr>
        <p:spPr>
          <a:xfrm>
            <a:off x="5349240" y="4645152"/>
            <a:ext cx="33832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3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CCFWA Training Awards finalist – Training Employer of the Year, Indigenous Engagement, Indigenous Enterprise, Apprentice Non-Civil</a:t>
            </a:r>
            <a:endParaRPr lang="en-US" sz="730" dirty="0"/>
          </a:p>
        </p:txBody>
      </p:sp>
      <p:sp>
        <p:nvSpPr>
          <p:cNvPr id="61" name="Shape 45"/>
          <p:cNvSpPr/>
          <p:nvPr/>
        </p:nvSpPr>
        <p:spPr>
          <a:xfrm>
            <a:off x="4800600" y="5047488"/>
            <a:ext cx="457200" cy="201168"/>
          </a:xfrm>
          <a:prstGeom prst="roundRect">
            <a:avLst>
              <a:gd name="adj" fmla="val 18182"/>
            </a:avLst>
          </a:prstGeom>
          <a:solidFill>
            <a:srgbClr val="0076C7"/>
          </a:solidFill>
          <a:ln w="12700">
            <a:solidFill>
              <a:srgbClr val="0076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2" name="Text 46"/>
          <p:cNvSpPr txBox="1"/>
          <p:nvPr/>
        </p:nvSpPr>
        <p:spPr>
          <a:xfrm>
            <a:off x="4800600" y="5047488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850" dirty="0"/>
          </a:p>
        </p:txBody>
      </p:sp>
      <p:sp>
        <p:nvSpPr>
          <p:cNvPr id="63" name="Text 47"/>
          <p:cNvSpPr txBox="1"/>
          <p:nvPr/>
        </p:nvSpPr>
        <p:spPr>
          <a:xfrm>
            <a:off x="5349240" y="502920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3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 Training Awards – Small Employer of the Year (Winner) · Australian Training Awards – Small Employer of the Year (Silver) · RKCC Business of the Year &amp; Climate Innovation Award (Winner) · CCFWA Cert IV Trainee of the Year – Kate Tsorvas</a:t>
            </a:r>
            <a:endParaRPr lang="en-US" sz="730" dirty="0"/>
          </a:p>
        </p:txBody>
      </p:sp>
      <p:sp>
        <p:nvSpPr>
          <p:cNvPr id="64" name="Shape 48"/>
          <p:cNvSpPr/>
          <p:nvPr/>
        </p:nvSpPr>
        <p:spPr>
          <a:xfrm>
            <a:off x="4800600" y="5550408"/>
            <a:ext cx="457200" cy="201168"/>
          </a:xfrm>
          <a:prstGeom prst="roundRect">
            <a:avLst>
              <a:gd name="adj" fmla="val 18182"/>
            </a:avLst>
          </a:prstGeom>
          <a:solidFill>
            <a:srgbClr val="8DB600"/>
          </a:solidFill>
          <a:ln w="12700">
            <a:solidFill>
              <a:srgbClr val="8DB600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5" name="Text 49"/>
          <p:cNvSpPr txBox="1"/>
          <p:nvPr/>
        </p:nvSpPr>
        <p:spPr>
          <a:xfrm>
            <a:off x="4800600" y="5550408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</a:t>
            </a:r>
            <a:endParaRPr lang="en-US" sz="850" dirty="0"/>
          </a:p>
        </p:txBody>
      </p:sp>
      <p:sp>
        <p:nvSpPr>
          <p:cNvPr id="66" name="Text 50"/>
          <p:cNvSpPr txBox="1"/>
          <p:nvPr/>
        </p:nvSpPr>
        <p:spPr>
          <a:xfrm>
            <a:off x="5349240" y="5532120"/>
            <a:ext cx="33832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3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CCFWA Safety Program of the Year (Winner) · WHS Foundation Safety Awards – WHS Management SME (Winner) · WA Training Awards &amp; CCFWA finalist</a:t>
            </a:r>
            <a:endParaRPr lang="en-US" sz="730" dirty="0"/>
          </a:p>
        </p:txBody>
      </p:sp>
      <p:sp>
        <p:nvSpPr>
          <p:cNvPr id="67" name="Shape 51"/>
          <p:cNvSpPr/>
          <p:nvPr/>
        </p:nvSpPr>
        <p:spPr>
          <a:xfrm>
            <a:off x="4800600" y="5934456"/>
            <a:ext cx="457200" cy="201168"/>
          </a:xfrm>
          <a:prstGeom prst="roundRect">
            <a:avLst>
              <a:gd name="adj" fmla="val 18182"/>
            </a:avLst>
          </a:prstGeom>
          <a:solidFill>
            <a:srgbClr val="6B7178"/>
          </a:solidFill>
          <a:ln w="12700">
            <a:solidFill>
              <a:srgbClr val="6B71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8" name="Text 52"/>
          <p:cNvSpPr txBox="1"/>
          <p:nvPr/>
        </p:nvSpPr>
        <p:spPr>
          <a:xfrm>
            <a:off x="4800600" y="5934456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</a:t>
            </a:r>
            <a:endParaRPr lang="en-US" sz="850" dirty="0"/>
          </a:p>
        </p:txBody>
      </p:sp>
      <p:sp>
        <p:nvSpPr>
          <p:cNvPr id="69" name="Text 53"/>
          <p:cNvSpPr txBox="1"/>
          <p:nvPr/>
        </p:nvSpPr>
        <p:spPr>
          <a:xfrm>
            <a:off x="5349240" y="5916168"/>
            <a:ext cx="33832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30" dirty="0">
                <a:solidFill>
                  <a:srgbClr val="3338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 Training Awards – Medium Employer of the Year (Winner) · Australian Training Awards finalist · IFAP Indigenous Engagement Award finalist</a:t>
            </a:r>
            <a:endParaRPr lang="en-US" sz="730" dirty="0"/>
          </a:p>
        </p:txBody>
      </p:sp>
      <p:sp>
        <p:nvSpPr>
          <p:cNvPr id="70" name="Shape 54"/>
          <p:cNvSpPr/>
          <p:nvPr/>
        </p:nvSpPr>
        <p:spPr>
          <a:xfrm>
            <a:off x="274320" y="6336792"/>
            <a:ext cx="7223760" cy="411480"/>
          </a:xfrm>
          <a:prstGeom prst="roundRect">
            <a:avLst>
              <a:gd name="adj" fmla="val 13333"/>
            </a:avLst>
          </a:prstGeom>
          <a:solidFill>
            <a:srgbClr val="141718"/>
          </a:solidFill>
          <a:ln w="12700">
            <a:solidFill>
              <a:srgbClr val="14171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71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1480" y="6455664"/>
            <a:ext cx="164592" cy="164592"/>
          </a:xfrm>
          <a:prstGeom prst="rect">
            <a:avLst/>
          </a:prstGeom>
        </p:spPr>
      </p:pic>
      <p:sp>
        <p:nvSpPr>
          <p:cNvPr id="72" name="Text 55"/>
          <p:cNvSpPr txBox="1"/>
          <p:nvPr/>
        </p:nvSpPr>
        <p:spPr>
          <a:xfrm>
            <a:off x="658368" y="6336792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 Tsorvas – Director   </a:t>
            </a:r>
            <a:r>
              <a:rPr lang="en-US" sz="850" dirty="0">
                <a:solidFill>
                  <a:srgbClr val="D5DA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0487 337 424   ·   kate@ekcontracting.com.au   ·   www.jakarligroup.com   ·   24 Moorambine Street, Port Hedland WA 6721</a:t>
            </a:r>
            <a:endParaRPr lang="en-US" sz="850" dirty="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A356051A-F7CA-DA31-40EF-B21AF3D0253E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6200" t="36792" r="6547" b="19059"/>
          <a:stretch>
            <a:fillRect/>
          </a:stretch>
        </p:blipFill>
        <p:spPr>
          <a:xfrm>
            <a:off x="89025" y="74116"/>
            <a:ext cx="2792560" cy="1059740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417E87B-4B3C-1D24-9134-F591CA11145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35551" y="6187382"/>
            <a:ext cx="1202709" cy="6060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540</Words>
  <Application>Microsoft Office PowerPoint</Application>
  <PresentationFormat>On-screen Show (4:3)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Jakarli Group – Defence Quad Chart 2026</dc:title>
  <dc:subject>PptxGenJS Presentation</dc:subject>
  <dc:creator>PptxGenJS</dc:creator>
  <cp:lastModifiedBy>Kate Tsorvas</cp:lastModifiedBy>
  <cp:revision>2</cp:revision>
  <dcterms:created xsi:type="dcterms:W3CDTF">2026-09-29T08:32:25Z</dcterms:created>
  <dcterms:modified xsi:type="dcterms:W3CDTF">2026-09-29T08:36:42Z</dcterms:modified>
</cp:coreProperties>
</file>